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sldIdLst>
    <p:sldId id="269" r:id="rId5"/>
    <p:sldId id="257" r:id="rId6"/>
    <p:sldId id="258" r:id="rId7"/>
    <p:sldId id="259" r:id="rId8"/>
    <p:sldId id="260" r:id="rId9"/>
    <p:sldId id="261" r:id="rId10"/>
    <p:sldId id="262" r:id="rId11"/>
    <p:sldId id="263" r:id="rId12"/>
    <p:sldId id="264" r:id="rId13"/>
    <p:sldId id="265" r:id="rId14"/>
    <p:sldId id="266" r:id="rId15"/>
    <p:sldId id="267" r:id="rId16"/>
    <p:sldId id="268" r:id="rId17"/>
    <p:sldId id="271" r:id="rId18"/>
    <p:sldId id="270" r:id="rId19"/>
    <p:sldId id="272" r:id="rId20"/>
    <p:sldId id="273" r:id="rId21"/>
    <p:sldId id="274" r:id="rId22"/>
    <p:sldId id="275" r:id="rId23"/>
    <p:sldId id="276" r:id="rId24"/>
    <p:sldId id="27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0" autoAdjust="0"/>
    <p:restoredTop sz="94660"/>
  </p:normalViewPr>
  <p:slideViewPr>
    <p:cSldViewPr snapToGrid="0">
      <p:cViewPr>
        <p:scale>
          <a:sx n="66" d="100"/>
          <a:sy n="66" d="100"/>
        </p:scale>
        <p:origin x="476" y="1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08B8E7-67CF-41E8-966F-CB7EBCF8ABE4}" type="datetimeFigureOut">
              <a:rPr lang="en-IN" smtClean="0"/>
              <a:t>07-07-2020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C8FCAF-0EF3-48C7-9D2E-F5474FCC0F54}" type="slidenum">
              <a:rPr lang="en-IN" smtClean="0"/>
              <a:t>‹#›</a:t>
            </a:fld>
            <a:endParaRPr lang="en-IN"/>
          </a:p>
        </p:txBody>
      </p:sp>
    </p:spTree>
    <p:extLst>
      <p:ext uri="{BB962C8B-B14F-4D97-AF65-F5344CB8AC3E}">
        <p14:creationId xmlns:p14="http://schemas.microsoft.com/office/powerpoint/2010/main" val="828658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08B8E7-67CF-41E8-966F-CB7EBCF8ABE4}" type="datetimeFigureOut">
              <a:rPr lang="en-IN" smtClean="0"/>
              <a:t>07-07-2020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C8FCAF-0EF3-48C7-9D2E-F5474FCC0F54}" type="slidenum">
              <a:rPr lang="en-IN" smtClean="0"/>
              <a:t>‹#›</a:t>
            </a:fld>
            <a:endParaRPr lang="en-IN"/>
          </a:p>
        </p:txBody>
      </p:sp>
    </p:spTree>
    <p:extLst>
      <p:ext uri="{BB962C8B-B14F-4D97-AF65-F5344CB8AC3E}">
        <p14:creationId xmlns:p14="http://schemas.microsoft.com/office/powerpoint/2010/main" val="2382458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B08B8E7-67CF-41E8-966F-CB7EBCF8ABE4}" type="datetimeFigureOut">
              <a:rPr lang="en-IN" smtClean="0"/>
              <a:t>07-07-2020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C8FCAF-0EF3-48C7-9D2E-F5474FCC0F54}" type="slidenum">
              <a:rPr lang="en-IN" smtClean="0"/>
              <a:t>‹#›</a:t>
            </a:fld>
            <a:endParaRPr lang="en-IN"/>
          </a:p>
        </p:txBody>
      </p:sp>
    </p:spTree>
    <p:extLst>
      <p:ext uri="{BB962C8B-B14F-4D97-AF65-F5344CB8AC3E}">
        <p14:creationId xmlns:p14="http://schemas.microsoft.com/office/powerpoint/2010/main" val="3630702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B08B8E7-67CF-41E8-966F-CB7EBCF8ABE4}" type="datetimeFigureOut">
              <a:rPr lang="en-IN" smtClean="0"/>
              <a:t>07-07-2020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C8FCAF-0EF3-48C7-9D2E-F5474FCC0F54}"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599981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08B8E7-67CF-41E8-966F-CB7EBCF8ABE4}" type="datetimeFigureOut">
              <a:rPr lang="en-IN" smtClean="0"/>
              <a:t>07-07-2020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C8FCAF-0EF3-48C7-9D2E-F5474FCC0F54}" type="slidenum">
              <a:rPr lang="en-IN" smtClean="0"/>
              <a:t>‹#›</a:t>
            </a:fld>
            <a:endParaRPr lang="en-IN"/>
          </a:p>
        </p:txBody>
      </p:sp>
    </p:spTree>
    <p:extLst>
      <p:ext uri="{BB962C8B-B14F-4D97-AF65-F5344CB8AC3E}">
        <p14:creationId xmlns:p14="http://schemas.microsoft.com/office/powerpoint/2010/main" val="37525428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B08B8E7-67CF-41E8-966F-CB7EBCF8ABE4}" type="datetimeFigureOut">
              <a:rPr lang="en-IN" smtClean="0"/>
              <a:t>07-07-2020</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C8FCAF-0EF3-48C7-9D2E-F5474FCC0F54}" type="slidenum">
              <a:rPr lang="en-IN" smtClean="0"/>
              <a:t>‹#›</a:t>
            </a:fld>
            <a:endParaRPr lang="en-IN"/>
          </a:p>
        </p:txBody>
      </p:sp>
    </p:spTree>
    <p:extLst>
      <p:ext uri="{BB962C8B-B14F-4D97-AF65-F5344CB8AC3E}">
        <p14:creationId xmlns:p14="http://schemas.microsoft.com/office/powerpoint/2010/main" val="4180423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B08B8E7-67CF-41E8-966F-CB7EBCF8ABE4}" type="datetimeFigureOut">
              <a:rPr lang="en-IN" smtClean="0"/>
              <a:t>07-07-2020</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C8FCAF-0EF3-48C7-9D2E-F5474FCC0F54}" type="slidenum">
              <a:rPr lang="en-IN" smtClean="0"/>
              <a:t>‹#›</a:t>
            </a:fld>
            <a:endParaRPr lang="en-IN"/>
          </a:p>
        </p:txBody>
      </p:sp>
    </p:spTree>
    <p:extLst>
      <p:ext uri="{BB962C8B-B14F-4D97-AF65-F5344CB8AC3E}">
        <p14:creationId xmlns:p14="http://schemas.microsoft.com/office/powerpoint/2010/main" val="7104961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08B8E7-67CF-41E8-966F-CB7EBCF8ABE4}" type="datetimeFigureOut">
              <a:rPr lang="en-IN" smtClean="0"/>
              <a:t>07-07-2020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C8FCAF-0EF3-48C7-9D2E-F5474FCC0F54}" type="slidenum">
              <a:rPr lang="en-IN" smtClean="0"/>
              <a:t>‹#›</a:t>
            </a:fld>
            <a:endParaRPr lang="en-IN"/>
          </a:p>
        </p:txBody>
      </p:sp>
    </p:spTree>
    <p:extLst>
      <p:ext uri="{BB962C8B-B14F-4D97-AF65-F5344CB8AC3E}">
        <p14:creationId xmlns:p14="http://schemas.microsoft.com/office/powerpoint/2010/main" val="4215181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08B8E7-67CF-41E8-966F-CB7EBCF8ABE4}" type="datetimeFigureOut">
              <a:rPr lang="en-IN" smtClean="0"/>
              <a:t>07-07-2020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C8FCAF-0EF3-48C7-9D2E-F5474FCC0F54}" type="slidenum">
              <a:rPr lang="en-IN" smtClean="0"/>
              <a:t>‹#›</a:t>
            </a:fld>
            <a:endParaRPr lang="en-IN"/>
          </a:p>
        </p:txBody>
      </p:sp>
    </p:spTree>
    <p:extLst>
      <p:ext uri="{BB962C8B-B14F-4D97-AF65-F5344CB8AC3E}">
        <p14:creationId xmlns:p14="http://schemas.microsoft.com/office/powerpoint/2010/main" val="2576682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08B8E7-67CF-41E8-966F-CB7EBCF8ABE4}" type="datetimeFigureOut">
              <a:rPr lang="en-IN" smtClean="0"/>
              <a:t>07-07-2020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C8FCAF-0EF3-48C7-9D2E-F5474FCC0F54}" type="slidenum">
              <a:rPr lang="en-IN" smtClean="0"/>
              <a:t>‹#›</a:t>
            </a:fld>
            <a:endParaRPr lang="en-IN"/>
          </a:p>
        </p:txBody>
      </p:sp>
    </p:spTree>
    <p:extLst>
      <p:ext uri="{BB962C8B-B14F-4D97-AF65-F5344CB8AC3E}">
        <p14:creationId xmlns:p14="http://schemas.microsoft.com/office/powerpoint/2010/main" val="1946634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08B8E7-67CF-41E8-966F-CB7EBCF8ABE4}" type="datetimeFigureOut">
              <a:rPr lang="en-IN" smtClean="0"/>
              <a:t>07-07-2020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C8FCAF-0EF3-48C7-9D2E-F5474FCC0F54}" type="slidenum">
              <a:rPr lang="en-IN" smtClean="0"/>
              <a:t>‹#›</a:t>
            </a:fld>
            <a:endParaRPr lang="en-IN"/>
          </a:p>
        </p:txBody>
      </p:sp>
    </p:spTree>
    <p:extLst>
      <p:ext uri="{BB962C8B-B14F-4D97-AF65-F5344CB8AC3E}">
        <p14:creationId xmlns:p14="http://schemas.microsoft.com/office/powerpoint/2010/main" val="1107244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08B8E7-67CF-41E8-966F-CB7EBCF8ABE4}" type="datetimeFigureOut">
              <a:rPr lang="en-IN" smtClean="0"/>
              <a:t>07-07-2020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C8FCAF-0EF3-48C7-9D2E-F5474FCC0F54}" type="slidenum">
              <a:rPr lang="en-IN" smtClean="0"/>
              <a:t>‹#›</a:t>
            </a:fld>
            <a:endParaRPr lang="en-IN"/>
          </a:p>
        </p:txBody>
      </p:sp>
    </p:spTree>
    <p:extLst>
      <p:ext uri="{BB962C8B-B14F-4D97-AF65-F5344CB8AC3E}">
        <p14:creationId xmlns:p14="http://schemas.microsoft.com/office/powerpoint/2010/main" val="1548488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08B8E7-67CF-41E8-966F-CB7EBCF8ABE4}" type="datetimeFigureOut">
              <a:rPr lang="en-IN" smtClean="0"/>
              <a:t>07-07-2020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DC8FCAF-0EF3-48C7-9D2E-F5474FCC0F54}" type="slidenum">
              <a:rPr lang="en-IN" smtClean="0"/>
              <a:t>‹#›</a:t>
            </a:fld>
            <a:endParaRPr lang="en-IN"/>
          </a:p>
        </p:txBody>
      </p:sp>
    </p:spTree>
    <p:extLst>
      <p:ext uri="{BB962C8B-B14F-4D97-AF65-F5344CB8AC3E}">
        <p14:creationId xmlns:p14="http://schemas.microsoft.com/office/powerpoint/2010/main" val="100035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B08B8E7-67CF-41E8-966F-CB7EBCF8ABE4}" type="datetimeFigureOut">
              <a:rPr lang="en-IN" smtClean="0"/>
              <a:t>07-07-2020</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9DC8FCAF-0EF3-48C7-9D2E-F5474FCC0F54}" type="slidenum">
              <a:rPr lang="en-IN" smtClean="0"/>
              <a:t>‹#›</a:t>
            </a:fld>
            <a:endParaRPr lang="en-IN"/>
          </a:p>
        </p:txBody>
      </p:sp>
    </p:spTree>
    <p:extLst>
      <p:ext uri="{BB962C8B-B14F-4D97-AF65-F5344CB8AC3E}">
        <p14:creationId xmlns:p14="http://schemas.microsoft.com/office/powerpoint/2010/main" val="1777996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B08B8E7-67CF-41E8-966F-CB7EBCF8ABE4}" type="datetimeFigureOut">
              <a:rPr lang="en-IN" smtClean="0"/>
              <a:t>07-07-2020</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9DC8FCAF-0EF3-48C7-9D2E-F5474FCC0F54}" type="slidenum">
              <a:rPr lang="en-IN" smtClean="0"/>
              <a:t>‹#›</a:t>
            </a:fld>
            <a:endParaRPr lang="en-IN"/>
          </a:p>
        </p:txBody>
      </p:sp>
    </p:spTree>
    <p:extLst>
      <p:ext uri="{BB962C8B-B14F-4D97-AF65-F5344CB8AC3E}">
        <p14:creationId xmlns:p14="http://schemas.microsoft.com/office/powerpoint/2010/main" val="21185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B08B8E7-67CF-41E8-966F-CB7EBCF8ABE4}" type="datetimeFigureOut">
              <a:rPr lang="en-IN" smtClean="0"/>
              <a:t>07-07-2020</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9DC8FCAF-0EF3-48C7-9D2E-F5474FCC0F54}" type="slidenum">
              <a:rPr lang="en-IN" smtClean="0"/>
              <a:t>‹#›</a:t>
            </a:fld>
            <a:endParaRPr lang="en-IN"/>
          </a:p>
        </p:txBody>
      </p:sp>
    </p:spTree>
    <p:extLst>
      <p:ext uri="{BB962C8B-B14F-4D97-AF65-F5344CB8AC3E}">
        <p14:creationId xmlns:p14="http://schemas.microsoft.com/office/powerpoint/2010/main" val="1319696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08B8E7-67CF-41E8-966F-CB7EBCF8ABE4}" type="datetimeFigureOut">
              <a:rPr lang="en-IN" smtClean="0"/>
              <a:t>07-07-2020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C8FCAF-0EF3-48C7-9D2E-F5474FCC0F54}" type="slidenum">
              <a:rPr lang="en-IN" smtClean="0"/>
              <a:t>‹#›</a:t>
            </a:fld>
            <a:endParaRPr lang="en-IN"/>
          </a:p>
        </p:txBody>
      </p:sp>
    </p:spTree>
    <p:extLst>
      <p:ext uri="{BB962C8B-B14F-4D97-AF65-F5344CB8AC3E}">
        <p14:creationId xmlns:p14="http://schemas.microsoft.com/office/powerpoint/2010/main" val="771920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B08B8E7-67CF-41E8-966F-CB7EBCF8ABE4}" type="datetimeFigureOut">
              <a:rPr lang="en-IN" smtClean="0"/>
              <a:t>07-07-2020</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DC8FCAF-0EF3-48C7-9D2E-F5474FCC0F54}" type="slidenum">
              <a:rPr lang="en-IN" smtClean="0"/>
              <a:t>‹#›</a:t>
            </a:fld>
            <a:endParaRPr lang="en-IN"/>
          </a:p>
        </p:txBody>
      </p:sp>
    </p:spTree>
    <p:extLst>
      <p:ext uri="{BB962C8B-B14F-4D97-AF65-F5344CB8AC3E}">
        <p14:creationId xmlns:p14="http://schemas.microsoft.com/office/powerpoint/2010/main" val="151232685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2288-E01A-4F49-B257-6F2837B37F74}"/>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Coursera Capstone Project</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BCDCDDC-3EC0-4CC3-B747-BC30507433EC}"/>
              </a:ext>
            </a:extLst>
          </p:cNvPr>
          <p:cNvSpPr>
            <a:spLocks noGrp="1"/>
          </p:cNvSpPr>
          <p:nvPr>
            <p:ph idx="1"/>
          </p:nvPr>
        </p:nvSpPr>
        <p:spPr/>
        <p:txBody>
          <a:bodyPr/>
          <a:lstStyle/>
          <a:p>
            <a:pPr marL="0" indent="0" algn="ctr">
              <a:buNone/>
            </a:pPr>
            <a:r>
              <a:rPr lang="en-IN" b="1" dirty="0">
                <a:latin typeface="Times New Roman" panose="02020603050405020304" pitchFamily="18" charset="0"/>
                <a:cs typeface="Times New Roman" panose="02020603050405020304" pitchFamily="18" charset="0"/>
              </a:rPr>
              <a:t>Coursera IBM Data Science Certification</a:t>
            </a:r>
            <a:endParaRPr lang="en-IN" dirty="0">
              <a:latin typeface="Times New Roman" panose="02020603050405020304" pitchFamily="18" charset="0"/>
              <a:cs typeface="Times New Roman" panose="02020603050405020304" pitchFamily="18" charset="0"/>
            </a:endParaRPr>
          </a:p>
          <a:p>
            <a:pPr marL="0" indent="0" algn="ctr">
              <a:buNone/>
            </a:pPr>
            <a:r>
              <a:rPr lang="en-IN" b="1"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marL="0" indent="0" algn="ctr">
              <a:buNone/>
            </a:pPr>
            <a:r>
              <a:rPr lang="en-IN" b="1" dirty="0">
                <a:latin typeface="Times New Roman" panose="02020603050405020304" pitchFamily="18" charset="0"/>
                <a:cs typeface="Times New Roman" panose="02020603050405020304" pitchFamily="18" charset="0"/>
              </a:rPr>
              <a:t>Geesala Vijay Kumar</a:t>
            </a:r>
            <a:endParaRPr lang="en-IN" dirty="0">
              <a:latin typeface="Times New Roman" panose="02020603050405020304" pitchFamily="18" charset="0"/>
              <a:cs typeface="Times New Roman" panose="02020603050405020304" pitchFamily="18" charset="0"/>
            </a:endParaRPr>
          </a:p>
          <a:p>
            <a:pPr marL="0" indent="0" algn="ctr">
              <a:buNone/>
            </a:pPr>
            <a:endParaRPr lang="en-IN" dirty="0">
              <a:latin typeface="Times New Roman" panose="02020603050405020304" pitchFamily="18" charset="0"/>
              <a:cs typeface="Times New Roman" panose="02020603050405020304" pitchFamily="18" charset="0"/>
            </a:endParaRPr>
          </a:p>
          <a:p>
            <a:pPr marL="0" indent="0" algn="ctr">
              <a:buNone/>
            </a:pPr>
            <a:r>
              <a:rPr lang="en-IN" dirty="0">
                <a:latin typeface="Times New Roman" panose="02020603050405020304" pitchFamily="18" charset="0"/>
                <a:cs typeface="Times New Roman" panose="02020603050405020304" pitchFamily="18" charset="0"/>
              </a:rPr>
              <a:t>7</a:t>
            </a:r>
            <a:r>
              <a:rPr lang="en-IN" baseline="30000" dirty="0">
                <a:latin typeface="Times New Roman" panose="02020603050405020304" pitchFamily="18" charset="0"/>
                <a:cs typeface="Times New Roman" panose="02020603050405020304" pitchFamily="18" charset="0"/>
              </a:rPr>
              <a:t>th</a:t>
            </a:r>
            <a:r>
              <a:rPr lang="en-IN" dirty="0">
                <a:latin typeface="Times New Roman" panose="02020603050405020304" pitchFamily="18" charset="0"/>
                <a:cs typeface="Times New Roman" panose="02020603050405020304" pitchFamily="18" charset="0"/>
              </a:rPr>
              <a:t> July,2020</a:t>
            </a:r>
          </a:p>
        </p:txBody>
      </p:sp>
    </p:spTree>
    <p:extLst>
      <p:ext uri="{BB962C8B-B14F-4D97-AF65-F5344CB8AC3E}">
        <p14:creationId xmlns:p14="http://schemas.microsoft.com/office/powerpoint/2010/main" val="3325663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2615-32B6-4D91-A8C6-C30440CF8869}"/>
              </a:ext>
            </a:extLst>
          </p:cNvPr>
          <p:cNvSpPr>
            <a:spLocks noGrp="1"/>
          </p:cNvSpPr>
          <p:nvPr>
            <p:ph type="title"/>
          </p:nvPr>
        </p:nvSpPr>
        <p:spPr/>
        <p:txBody>
          <a:bodyPr/>
          <a:lstStyle/>
          <a:p>
            <a:pPr algn="ctr"/>
            <a:r>
              <a:rPr lang="en-IN" sz="3600" dirty="0" err="1">
                <a:latin typeface="Times New Roman" panose="02020603050405020304" pitchFamily="18" charset="0"/>
                <a:cs typeface="Times New Roman" panose="02020603050405020304" pitchFamily="18" charset="0"/>
              </a:rPr>
              <a:t>GeoData</a:t>
            </a:r>
            <a:r>
              <a:rPr lang="en-IN" sz="3600" dirty="0">
                <a:latin typeface="Times New Roman" panose="02020603050405020304" pitchFamily="18" charset="0"/>
                <a:cs typeface="Times New Roman" panose="02020603050405020304" pitchFamily="18" charset="0"/>
              </a:rPr>
              <a:t> Manhattan </a:t>
            </a:r>
            <a:r>
              <a:rPr lang="en-IN" sz="3600" dirty="0" err="1">
                <a:latin typeface="Times New Roman" panose="02020603050405020304" pitchFamily="18" charset="0"/>
                <a:cs typeface="Times New Roman" panose="02020603050405020304" pitchFamily="18" charset="0"/>
              </a:rPr>
              <a:t>apts</a:t>
            </a:r>
            <a:r>
              <a:rPr lang="en-IN" sz="3600" dirty="0">
                <a:latin typeface="Times New Roman" panose="02020603050405020304" pitchFamily="18" charset="0"/>
                <a:cs typeface="Times New Roman" panose="02020603050405020304" pitchFamily="18" charset="0"/>
              </a:rPr>
              <a:t> for Rent</a:t>
            </a:r>
            <a:br>
              <a:rPr lang="en-IN" sz="3600"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C0C0EB16-56EF-433A-8528-540DEDF0E976}"/>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819175" y="1636294"/>
            <a:ext cx="8325851" cy="5120640"/>
          </a:xfrm>
          <a:prstGeom prst="rect">
            <a:avLst/>
          </a:prstGeom>
        </p:spPr>
      </p:pic>
    </p:spTree>
    <p:extLst>
      <p:ext uri="{BB962C8B-B14F-4D97-AF65-F5344CB8AC3E}">
        <p14:creationId xmlns:p14="http://schemas.microsoft.com/office/powerpoint/2010/main" val="1455835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49362-9119-435A-8359-4C408DCDE884}"/>
              </a:ext>
            </a:extLst>
          </p:cNvPr>
          <p:cNvSpPr>
            <a:spLocks noGrp="1"/>
          </p:cNvSpPr>
          <p:nvPr>
            <p:ph type="title"/>
          </p:nvPr>
        </p:nvSpPr>
        <p:spPr/>
        <p:txBody>
          <a:bodyPr/>
          <a:lstStyle/>
          <a:p>
            <a:pPr algn="ctr"/>
            <a:r>
              <a:rPr lang="en-IN" sz="3200" dirty="0">
                <a:latin typeface="Times New Roman" panose="02020603050405020304" pitchFamily="18" charset="0"/>
                <a:cs typeface="Times New Roman" panose="02020603050405020304" pitchFamily="18" charset="0"/>
              </a:rPr>
              <a:t>Rental Price Statistics MH Apartments</a:t>
            </a:r>
            <a:br>
              <a:rPr lang="en-IN" sz="3200"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7576448-4AED-47D1-9A3A-EE640663A1BA}"/>
              </a:ext>
            </a:extLst>
          </p:cNvPr>
          <p:cNvSpPr>
            <a:spLocks noGrp="1"/>
          </p:cNvSpPr>
          <p:nvPr>
            <p:ph idx="1"/>
          </p:nvPr>
        </p:nvSpPr>
        <p:spPr>
          <a:xfrm>
            <a:off x="2922486" y="3053945"/>
            <a:ext cx="8946541" cy="4195481"/>
          </a:xfrm>
        </p:spPr>
        <p:txBody>
          <a:bodyPr/>
          <a:lstStyle/>
          <a:p>
            <a:endParaRPr lang="en-IN" dirty="0"/>
          </a:p>
        </p:txBody>
      </p:sp>
      <p:pic>
        <p:nvPicPr>
          <p:cNvPr id="3075" name="Picture 6">
            <a:extLst>
              <a:ext uri="{FF2B5EF4-FFF2-40B4-BE49-F238E27FC236}">
                <a16:creationId xmlns:a16="http://schemas.microsoft.com/office/drawing/2014/main" id="{61B8DD5E-4CB3-4D7E-A322-E38118B02B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12"/>
          <a:stretch>
            <a:fillRect/>
          </a:stretch>
        </p:blipFill>
        <p:spPr bwMode="auto">
          <a:xfrm>
            <a:off x="6475087" y="1466818"/>
            <a:ext cx="3575747" cy="224811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7">
            <a:extLst>
              <a:ext uri="{FF2B5EF4-FFF2-40B4-BE49-F238E27FC236}">
                <a16:creationId xmlns:a16="http://schemas.microsoft.com/office/drawing/2014/main" id="{3BDB966E-4BE8-4F5F-9CF8-AF6329953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197" y="1183922"/>
            <a:ext cx="3627122" cy="2531014"/>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8">
            <a:extLst>
              <a:ext uri="{FF2B5EF4-FFF2-40B4-BE49-F238E27FC236}">
                <a16:creationId xmlns:a16="http://schemas.microsoft.com/office/drawing/2014/main" id="{346F8B59-1CB4-467D-AC9B-72FFCF08C5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8572" y="3901547"/>
            <a:ext cx="4316828" cy="28525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866B6CC7-E945-4F9C-AE39-A1107B858747}"/>
              </a:ext>
            </a:extLst>
          </p:cNvPr>
          <p:cNvSpPr>
            <a:spLocks noChangeArrowheads="1"/>
          </p:cNvSpPr>
          <p:nvPr/>
        </p:nvSpPr>
        <p:spPr bwMode="auto">
          <a:xfrm>
            <a:off x="1819174" y="100102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5">
            <a:extLst>
              <a:ext uri="{FF2B5EF4-FFF2-40B4-BE49-F238E27FC236}">
                <a16:creationId xmlns:a16="http://schemas.microsoft.com/office/drawing/2014/main" id="{53707641-ADC2-4BF7-A837-0FD8B154A191}"/>
              </a:ext>
            </a:extLst>
          </p:cNvPr>
          <p:cNvSpPr>
            <a:spLocks noChangeArrowheads="1"/>
          </p:cNvSpPr>
          <p:nvPr/>
        </p:nvSpPr>
        <p:spPr bwMode="auto">
          <a:xfrm>
            <a:off x="1819174" y="30711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6">
            <a:extLst>
              <a:ext uri="{FF2B5EF4-FFF2-40B4-BE49-F238E27FC236}">
                <a16:creationId xmlns:a16="http://schemas.microsoft.com/office/drawing/2014/main" id="{5706CCF3-E56E-4A39-AAAD-CF178DAE1D2D}"/>
              </a:ext>
            </a:extLst>
          </p:cNvPr>
          <p:cNvSpPr>
            <a:spLocks noChangeArrowheads="1"/>
          </p:cNvSpPr>
          <p:nvPr/>
        </p:nvSpPr>
        <p:spPr bwMode="auto">
          <a:xfrm>
            <a:off x="1819174" y="468402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7">
            <a:extLst>
              <a:ext uri="{FF2B5EF4-FFF2-40B4-BE49-F238E27FC236}">
                <a16:creationId xmlns:a16="http://schemas.microsoft.com/office/drawing/2014/main" id="{57466E89-4FB7-4603-8A50-1CE9E7E6120F}"/>
              </a:ext>
            </a:extLst>
          </p:cNvPr>
          <p:cNvSpPr>
            <a:spLocks noChangeArrowheads="1"/>
          </p:cNvSpPr>
          <p:nvPr/>
        </p:nvSpPr>
        <p:spPr bwMode="auto">
          <a:xfrm>
            <a:off x="1819174" y="68112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881806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BAB0-C2A2-47D6-A247-BD6BCF97F54C}"/>
              </a:ext>
            </a:extLst>
          </p:cNvPr>
          <p:cNvSpPr>
            <a:spLocks noGrp="1"/>
          </p:cNvSpPr>
          <p:nvPr>
            <p:ph type="title"/>
          </p:nvPr>
        </p:nvSpPr>
        <p:spPr/>
        <p:txBody>
          <a:bodyPr/>
          <a:lstStyle/>
          <a:p>
            <a:pPr algn="ctr"/>
            <a:r>
              <a:rPr lang="en-IN" sz="3600" dirty="0">
                <a:latin typeface="Times New Roman" panose="02020603050405020304" pitchFamily="18" charset="0"/>
                <a:cs typeface="Times New Roman" panose="02020603050405020304" pitchFamily="18" charset="0"/>
              </a:rPr>
              <a:t>Apartments For Rent in MH</a:t>
            </a:r>
            <a:br>
              <a:rPr lang="en-IN" sz="3600"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F4F8B386-A691-46C0-8B67-7ADAA843D257}"/>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9411" y="1366787"/>
            <a:ext cx="8845616" cy="5245769"/>
          </a:xfrm>
          <a:prstGeom prst="rect">
            <a:avLst/>
          </a:prstGeom>
        </p:spPr>
      </p:pic>
    </p:spTree>
    <p:extLst>
      <p:ext uri="{BB962C8B-B14F-4D97-AF65-F5344CB8AC3E}">
        <p14:creationId xmlns:p14="http://schemas.microsoft.com/office/powerpoint/2010/main" val="4246962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03DFB-8266-4039-BD64-0185741D9E31}"/>
              </a:ext>
            </a:extLst>
          </p:cNvPr>
          <p:cNvSpPr>
            <a:spLocks noGrp="1"/>
          </p:cNvSpPr>
          <p:nvPr>
            <p:ph type="title"/>
          </p:nvPr>
        </p:nvSpPr>
        <p:spPr/>
        <p:txBody>
          <a:bodyPr/>
          <a:lstStyle/>
          <a:p>
            <a:pPr algn="ctr"/>
            <a:r>
              <a:rPr lang="en-IN" sz="3600" dirty="0">
                <a:latin typeface="Times New Roman" panose="02020603050405020304" pitchFamily="18" charset="0"/>
                <a:cs typeface="Times New Roman" panose="02020603050405020304" pitchFamily="18" charset="0"/>
              </a:rPr>
              <a:t>MH </a:t>
            </a:r>
            <a:r>
              <a:rPr lang="en-IN" sz="3600" dirty="0" err="1">
                <a:latin typeface="Times New Roman" panose="02020603050405020304" pitchFamily="18" charset="0"/>
                <a:cs typeface="Times New Roman" panose="02020603050405020304" pitchFamily="18" charset="0"/>
              </a:rPr>
              <a:t>apts</a:t>
            </a:r>
            <a:r>
              <a:rPr lang="en-IN" sz="3600" dirty="0">
                <a:latin typeface="Times New Roman" panose="02020603050405020304" pitchFamily="18" charset="0"/>
                <a:cs typeface="Times New Roman" panose="02020603050405020304" pitchFamily="18" charset="0"/>
              </a:rPr>
              <a:t> for rent with venue clusters</a:t>
            </a:r>
            <a:br>
              <a:rPr lang="en-IN" sz="3600"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0D15301F-299D-4F19-87BD-441AB16DF5D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164657" y="1347537"/>
            <a:ext cx="8768615" cy="5226518"/>
          </a:xfrm>
          <a:prstGeom prst="rect">
            <a:avLst/>
          </a:prstGeom>
        </p:spPr>
      </p:pic>
    </p:spTree>
    <p:extLst>
      <p:ext uri="{BB962C8B-B14F-4D97-AF65-F5344CB8AC3E}">
        <p14:creationId xmlns:p14="http://schemas.microsoft.com/office/powerpoint/2010/main" val="406354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04604-5C5C-409A-B73F-9FB87EE10C63}"/>
              </a:ext>
            </a:extLst>
          </p:cNvPr>
          <p:cNvSpPr>
            <a:spLocks noGrp="1"/>
          </p:cNvSpPr>
          <p:nvPr>
            <p:ph type="title"/>
          </p:nvPr>
        </p:nvSpPr>
        <p:spPr/>
        <p:txBody>
          <a:bodyPr/>
          <a:lstStyle/>
          <a:p>
            <a:pPr algn="ctr"/>
            <a:r>
              <a:rPr lang="en-IN" sz="3600" dirty="0">
                <a:latin typeface="Times New Roman" panose="02020603050405020304" pitchFamily="18" charset="0"/>
                <a:cs typeface="Times New Roman" panose="02020603050405020304" pitchFamily="18" charset="0"/>
              </a:rPr>
              <a:t>Venues of Cluster 3</a:t>
            </a:r>
            <a:br>
              <a:rPr lang="en-IN" sz="3600"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72E2F897-BDF4-41C4-B6F1-FBA5CC2029F0}"/>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731520" y="1347537"/>
            <a:ext cx="10068025" cy="5399772"/>
          </a:xfrm>
          <a:prstGeom prst="rect">
            <a:avLst/>
          </a:prstGeom>
        </p:spPr>
      </p:pic>
    </p:spTree>
    <p:extLst>
      <p:ext uri="{BB962C8B-B14F-4D97-AF65-F5344CB8AC3E}">
        <p14:creationId xmlns:p14="http://schemas.microsoft.com/office/powerpoint/2010/main" val="3159400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DF6FC-45D4-43C0-BA96-C447EC5C3AD5}"/>
              </a:ext>
            </a:extLst>
          </p:cNvPr>
          <p:cNvSpPr>
            <a:spLocks noGrp="1"/>
          </p:cNvSpPr>
          <p:nvPr>
            <p:ph type="title"/>
          </p:nvPr>
        </p:nvSpPr>
        <p:spPr/>
        <p:txBody>
          <a:bodyPr/>
          <a:lstStyle/>
          <a:p>
            <a:pPr algn="ctr"/>
            <a:r>
              <a:rPr lang="en-IN" sz="3600" dirty="0">
                <a:latin typeface="Times New Roman" panose="02020603050405020304" pitchFamily="18" charset="0"/>
                <a:cs typeface="Times New Roman" panose="02020603050405020304" pitchFamily="18" charset="0"/>
              </a:rPr>
              <a:t>Manhattan subway stations geodata</a:t>
            </a:r>
            <a:br>
              <a:rPr lang="en-IN" sz="3600"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0786DD3D-A69A-46EB-9F2D-BFF9426CE996}"/>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655545" y="1289785"/>
            <a:ext cx="7767587" cy="5568215"/>
          </a:xfrm>
          <a:prstGeom prst="rect">
            <a:avLst/>
          </a:prstGeom>
        </p:spPr>
      </p:pic>
    </p:spTree>
    <p:extLst>
      <p:ext uri="{BB962C8B-B14F-4D97-AF65-F5344CB8AC3E}">
        <p14:creationId xmlns:p14="http://schemas.microsoft.com/office/powerpoint/2010/main" val="3686733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533D1-3DD9-4336-A5C9-5E7750A18B2D}"/>
              </a:ext>
            </a:extLst>
          </p:cNvPr>
          <p:cNvSpPr>
            <a:spLocks noGrp="1"/>
          </p:cNvSpPr>
          <p:nvPr>
            <p:ph type="title"/>
          </p:nvPr>
        </p:nvSpPr>
        <p:spPr/>
        <p:txBody>
          <a:bodyPr/>
          <a:lstStyle/>
          <a:p>
            <a:pPr algn="ctr"/>
            <a:r>
              <a:rPr lang="en-IN" sz="3600" dirty="0" err="1">
                <a:latin typeface="Times New Roman" panose="02020603050405020304" pitchFamily="18" charset="0"/>
                <a:cs typeface="Times New Roman" panose="02020603050405020304" pitchFamily="18" charset="0"/>
              </a:rPr>
              <a:t>Apts</a:t>
            </a:r>
            <a:r>
              <a:rPr lang="en-IN" sz="3600" dirty="0">
                <a:latin typeface="Times New Roman" panose="02020603050405020304" pitchFamily="18" charset="0"/>
                <a:cs typeface="Times New Roman" panose="02020603050405020304" pitchFamily="18" charset="0"/>
              </a:rPr>
              <a:t> for rent (blue) and subway stations(red)</a:t>
            </a:r>
            <a:br>
              <a:rPr lang="en-IN" sz="3600"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DF2CDEEA-E0B1-4A7E-9F04-C4DF58D7D505}"/>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972152" y="1251283"/>
            <a:ext cx="8778240" cy="5370897"/>
          </a:xfrm>
          <a:prstGeom prst="rect">
            <a:avLst/>
          </a:prstGeom>
        </p:spPr>
      </p:pic>
    </p:spTree>
    <p:extLst>
      <p:ext uri="{BB962C8B-B14F-4D97-AF65-F5344CB8AC3E}">
        <p14:creationId xmlns:p14="http://schemas.microsoft.com/office/powerpoint/2010/main" val="3580417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4BB80-B58C-47FB-99A7-68EC2E9EEC92}"/>
              </a:ext>
            </a:extLst>
          </p:cNvPr>
          <p:cNvSpPr>
            <a:spLocks noGrp="1"/>
          </p:cNvSpPr>
          <p:nvPr>
            <p:ph type="title"/>
          </p:nvPr>
        </p:nvSpPr>
        <p:spPr/>
        <p:txBody>
          <a:bodyPr/>
          <a:lstStyle/>
          <a:p>
            <a:pPr algn="ctr"/>
            <a:r>
              <a:rPr lang="en-IN" sz="2000" dirty="0">
                <a:latin typeface="Times New Roman" panose="02020603050405020304" pitchFamily="18" charset="0"/>
                <a:cs typeface="Times New Roman" panose="02020603050405020304" pitchFamily="18" charset="0"/>
              </a:rPr>
              <a:t>Selected Apartment!</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The one consolidated map shows all information for decision.</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Apartments address, price, </a:t>
            </a:r>
            <a:r>
              <a:rPr lang="en-IN" sz="2000" dirty="0" err="1">
                <a:latin typeface="Times New Roman" panose="02020603050405020304" pitchFamily="18" charset="0"/>
                <a:cs typeface="Times New Roman" panose="02020603050405020304" pitchFamily="18" charset="0"/>
              </a:rPr>
              <a:t>neighourhood</a:t>
            </a:r>
            <a:r>
              <a:rPr lang="en-IN" sz="2000" dirty="0">
                <a:latin typeface="Times New Roman" panose="02020603050405020304" pitchFamily="18" charset="0"/>
                <a:cs typeface="Times New Roman" panose="02020603050405020304" pitchFamily="18" charset="0"/>
              </a:rPr>
              <a:t>, cluster of venues and subway station nearby</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Blue dots=</a:t>
            </a:r>
            <a:r>
              <a:rPr lang="en-IN" sz="2000" dirty="0" err="1">
                <a:latin typeface="Times New Roman" panose="02020603050405020304" pitchFamily="18" charset="0"/>
                <a:cs typeface="Times New Roman" panose="02020603050405020304" pitchFamily="18" charset="0"/>
              </a:rPr>
              <a:t>apts</a:t>
            </a:r>
            <a:r>
              <a:rPr lang="en-IN" sz="2000" dirty="0">
                <a:latin typeface="Times New Roman" panose="02020603050405020304" pitchFamily="18" charset="0"/>
                <a:cs typeface="Times New Roman" panose="02020603050405020304" pitchFamily="18" charset="0"/>
              </a:rPr>
              <a:t> , Red dots=Subway station, Bubbles=Cluster of Venues</a:t>
            </a:r>
            <a:br>
              <a:rPr lang="en-IN"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2B12454F-9632-49A8-8958-3FE51CA234A6}"/>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742174" y="1853248"/>
            <a:ext cx="8027468" cy="4730432"/>
          </a:xfrm>
          <a:prstGeom prst="rect">
            <a:avLst/>
          </a:prstGeom>
        </p:spPr>
      </p:pic>
    </p:spTree>
    <p:extLst>
      <p:ext uri="{BB962C8B-B14F-4D97-AF65-F5344CB8AC3E}">
        <p14:creationId xmlns:p14="http://schemas.microsoft.com/office/powerpoint/2010/main" val="728458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0A396-460E-445A-9B45-5CC67257E673}"/>
              </a:ext>
            </a:extLst>
          </p:cNvPr>
          <p:cNvSpPr>
            <a:spLocks noGrp="1"/>
          </p:cNvSpPr>
          <p:nvPr>
            <p:ph type="title"/>
          </p:nvPr>
        </p:nvSpPr>
        <p:spPr/>
        <p:txBody>
          <a:bodyPr/>
          <a:lstStyle/>
          <a:p>
            <a:pPr algn="ctr"/>
            <a:r>
              <a:rPr lang="en-IN" sz="3600" dirty="0">
                <a:latin typeface="Times New Roman" panose="02020603050405020304" pitchFamily="18" charset="0"/>
                <a:cs typeface="Times New Roman" panose="02020603050405020304" pitchFamily="18" charset="0"/>
              </a:rPr>
              <a:t>Apartment Selection</a:t>
            </a:r>
            <a:br>
              <a:rPr lang="en-IN" sz="3600"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CA837AD-3E2D-460A-A30E-CB39D6ACE440}"/>
              </a:ext>
            </a:extLst>
          </p:cNvPr>
          <p:cNvSpPr>
            <a:spLocks noGrp="1"/>
          </p:cNvSpPr>
          <p:nvPr>
            <p:ph idx="1"/>
          </p:nvPr>
        </p:nvSpPr>
        <p:spPr>
          <a:xfrm>
            <a:off x="856648" y="1684422"/>
            <a:ext cx="9683015" cy="4851132"/>
          </a:xfrm>
        </p:spPr>
        <p:txBody>
          <a:bodyPr>
            <a:normAutofit fontScale="92500" lnSpcReduction="10000"/>
          </a:bodyPr>
          <a:lstStyle/>
          <a:p>
            <a:pPr marL="0" indent="0" algn="just">
              <a:buNone/>
            </a:pPr>
            <a:r>
              <a:rPr lang="en-IN" dirty="0"/>
              <a:t>Using the "one map" above, I was able to explore all possibilities since the popups provide the information needed for a good decision.</a:t>
            </a:r>
          </a:p>
          <a:p>
            <a:pPr marL="0" indent="0" algn="just">
              <a:buNone/>
            </a:pPr>
            <a:r>
              <a:rPr lang="en-IN" dirty="0"/>
              <a:t> </a:t>
            </a:r>
          </a:p>
          <a:p>
            <a:pPr marL="0" indent="0" algn="just">
              <a:buNone/>
            </a:pPr>
            <a:r>
              <a:rPr lang="en-IN" dirty="0"/>
              <a:t> Apartment 1 rent cost is US7500 slightly above the US7000 budget. Apt 1 is located 400 meters from subway station at 59th Street and work place (Park Ave and 53rd) is another 600 meters way. I can walk to work place and use subway for other places around. Venues for this apt are as of Cluster 2 and it is located in a fine district in the East side of Manhattan.</a:t>
            </a:r>
          </a:p>
          <a:p>
            <a:pPr marL="0" indent="0" algn="just">
              <a:buNone/>
            </a:pPr>
            <a:r>
              <a:rPr lang="en-IN" dirty="0"/>
              <a:t> </a:t>
            </a:r>
          </a:p>
          <a:p>
            <a:pPr marL="0" indent="0" algn="just">
              <a:buNone/>
            </a:pPr>
            <a:r>
              <a:rPr lang="en-IN" dirty="0"/>
              <a:t>Apartment 2 rent cost is US6935, just under the US7000 budget. Apt 2 is located 60 meters from subway station at Fulton Street, but I will have to ride the subway daily to work, possibly 40-60 min ride. Venues for this apt are as of Cluster 3. Based on current Singapore venues, I feel that Cluster 2 type of venues is a closer resemblance to my current place. That means that APARTMENT 1 is a better choice since the extra monthly rent is worth the conveniences it provides.</a:t>
            </a:r>
          </a:p>
          <a:p>
            <a:pPr marL="0" indent="0" algn="just">
              <a:buNone/>
            </a:pPr>
            <a:endParaRPr lang="en-IN" dirty="0"/>
          </a:p>
        </p:txBody>
      </p:sp>
    </p:spTree>
    <p:extLst>
      <p:ext uri="{BB962C8B-B14F-4D97-AF65-F5344CB8AC3E}">
        <p14:creationId xmlns:p14="http://schemas.microsoft.com/office/powerpoint/2010/main" val="3083006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E870A-77C5-4485-B17D-8D9540425965}"/>
              </a:ext>
            </a:extLst>
          </p:cNvPr>
          <p:cNvSpPr>
            <a:spLocks noGrp="1"/>
          </p:cNvSpPr>
          <p:nvPr>
            <p:ph type="title"/>
          </p:nvPr>
        </p:nvSpPr>
        <p:spPr/>
        <p:txBody>
          <a:bodyPr/>
          <a:lstStyle/>
          <a:p>
            <a:pPr algn="ctr"/>
            <a:r>
              <a:rPr lang="en-IN" sz="3200" dirty="0">
                <a:latin typeface="Times New Roman" panose="02020603050405020304" pitchFamily="18" charset="0"/>
                <a:cs typeface="Times New Roman" panose="02020603050405020304" pitchFamily="18" charset="0"/>
              </a:rPr>
              <a:t>I will walk to work</a:t>
            </a:r>
            <a:br>
              <a:rPr lang="en-IN" sz="3200"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Walk from home to work is less then 1km!</a:t>
            </a:r>
            <a:br>
              <a:rPr lang="en-IN" sz="3200"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C8DE0713-05DB-4E8B-B59A-9E9721715F40}"/>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95664" y="1713297"/>
            <a:ext cx="8922618" cy="5005137"/>
          </a:xfrm>
          <a:prstGeom prst="rect">
            <a:avLst/>
          </a:prstGeom>
        </p:spPr>
      </p:pic>
    </p:spTree>
    <p:extLst>
      <p:ext uri="{BB962C8B-B14F-4D97-AF65-F5344CB8AC3E}">
        <p14:creationId xmlns:p14="http://schemas.microsoft.com/office/powerpoint/2010/main" val="1429587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D0FF2-D5D1-4DC2-ABFD-9A51F668DE56}"/>
              </a:ext>
            </a:extLst>
          </p:cNvPr>
          <p:cNvSpPr>
            <a:spLocks noGrp="1"/>
          </p:cNvSpPr>
          <p:nvPr>
            <p:ph type="title"/>
          </p:nvPr>
        </p:nvSpPr>
        <p:spPr/>
        <p:txBody>
          <a:bodyPr/>
          <a:lstStyle/>
          <a:p>
            <a:r>
              <a:rPr lang="en-IN" b="1" dirty="0"/>
              <a:t>Report Content</a:t>
            </a:r>
            <a:br>
              <a:rPr lang="en-IN" dirty="0"/>
            </a:br>
            <a:endParaRPr lang="en-IN" dirty="0"/>
          </a:p>
        </p:txBody>
      </p:sp>
      <p:sp>
        <p:nvSpPr>
          <p:cNvPr id="3" name="Content Placeholder 2">
            <a:extLst>
              <a:ext uri="{FF2B5EF4-FFF2-40B4-BE49-F238E27FC236}">
                <a16:creationId xmlns:a16="http://schemas.microsoft.com/office/drawing/2014/main" id="{28A9082B-3B01-43EB-A6C4-A60D5A72E79C}"/>
              </a:ext>
            </a:extLst>
          </p:cNvPr>
          <p:cNvSpPr>
            <a:spLocks noGrp="1"/>
          </p:cNvSpPr>
          <p:nvPr>
            <p:ph idx="1"/>
          </p:nvPr>
        </p:nvSpPr>
        <p:spPr>
          <a:xfrm>
            <a:off x="993476" y="1384664"/>
            <a:ext cx="9404722" cy="4889862"/>
          </a:xfrm>
        </p:spPr>
        <p:txBody>
          <a:bodyPr>
            <a:normAutofit fontScale="62500" lnSpcReduction="20000"/>
          </a:bodyPr>
          <a:lstStyle/>
          <a:p>
            <a:pPr marL="0" indent="0">
              <a:buNone/>
            </a:pPr>
            <a:r>
              <a:rPr lang="en-IN" b="1" dirty="0"/>
              <a:t>1 Introduction Section:</a:t>
            </a:r>
            <a:endParaRPr lang="en-IN" dirty="0"/>
          </a:p>
          <a:p>
            <a:r>
              <a:rPr lang="en-IN" dirty="0"/>
              <a:t>Discussion of the "backgrounds situation" leading to the problem at hand:</a:t>
            </a:r>
          </a:p>
          <a:p>
            <a:r>
              <a:rPr lang="en-IN" dirty="0"/>
              <a:t>Problem to be resolved</a:t>
            </a:r>
          </a:p>
          <a:p>
            <a:r>
              <a:rPr lang="en-IN" dirty="0"/>
              <a:t>Audience for this project.</a:t>
            </a:r>
          </a:p>
          <a:p>
            <a:pPr marL="0" indent="0">
              <a:buNone/>
            </a:pPr>
            <a:r>
              <a:rPr lang="en-IN" b="1" dirty="0"/>
              <a:t> 2 Data Section:</a:t>
            </a:r>
            <a:endParaRPr lang="en-IN" dirty="0"/>
          </a:p>
          <a:p>
            <a:r>
              <a:rPr lang="en-IN" dirty="0"/>
              <a:t>Data of Current Situation (current residence place)</a:t>
            </a:r>
          </a:p>
          <a:p>
            <a:r>
              <a:rPr lang="en-IN" dirty="0"/>
              <a:t>Data required to resolve the problem</a:t>
            </a:r>
          </a:p>
          <a:p>
            <a:r>
              <a:rPr lang="en-IN" dirty="0"/>
              <a:t>Data sources and data manipulation</a:t>
            </a:r>
          </a:p>
          <a:p>
            <a:pPr marL="0" indent="0">
              <a:buNone/>
            </a:pPr>
            <a:r>
              <a:rPr lang="en-IN" b="1" dirty="0"/>
              <a:t> 3 Methodology section:</a:t>
            </a:r>
            <a:endParaRPr lang="en-IN" dirty="0"/>
          </a:p>
          <a:p>
            <a:r>
              <a:rPr lang="en-IN" dirty="0"/>
              <a:t>Process steps and strategy to resolve the problem</a:t>
            </a:r>
          </a:p>
          <a:p>
            <a:r>
              <a:rPr lang="en-IN" dirty="0"/>
              <a:t>Data Science Methods, machine </a:t>
            </a:r>
            <a:r>
              <a:rPr lang="en-IN" dirty="0" err="1"/>
              <a:t>learing</a:t>
            </a:r>
            <a:r>
              <a:rPr lang="en-IN" dirty="0"/>
              <a:t>, mapping tools and exploratory data analysis.</a:t>
            </a:r>
          </a:p>
          <a:p>
            <a:pPr marL="0" indent="0">
              <a:buNone/>
            </a:pPr>
            <a:r>
              <a:rPr lang="en-IN" b="1" dirty="0"/>
              <a:t> 4 Results section:</a:t>
            </a:r>
            <a:endParaRPr lang="en-IN" dirty="0"/>
          </a:p>
          <a:p>
            <a:r>
              <a:rPr lang="en-IN" dirty="0"/>
              <a:t>Discussion of the results and how they help to take a decision.</a:t>
            </a:r>
          </a:p>
          <a:p>
            <a:pPr marL="0" indent="0">
              <a:buNone/>
            </a:pPr>
            <a:r>
              <a:rPr lang="en-IN" b="1" dirty="0"/>
              <a:t> 5 Discussion section:</a:t>
            </a:r>
            <a:endParaRPr lang="en-IN" dirty="0"/>
          </a:p>
          <a:p>
            <a:r>
              <a:rPr lang="en-IN" dirty="0"/>
              <a:t>Elaboration and discussion on any observations and/or recommendations for improvement.</a:t>
            </a:r>
          </a:p>
          <a:p>
            <a:pPr marL="0" indent="0">
              <a:buNone/>
            </a:pPr>
            <a:r>
              <a:rPr lang="en-IN" b="1" dirty="0"/>
              <a:t> 6 Conclusion section:</a:t>
            </a:r>
            <a:endParaRPr lang="en-IN" dirty="0"/>
          </a:p>
          <a:p>
            <a:r>
              <a:rPr lang="en-IN" dirty="0"/>
              <a:t>Decisions taken and Report Conclusion.</a:t>
            </a:r>
          </a:p>
          <a:p>
            <a:pPr marL="0" indent="0">
              <a:buNone/>
            </a:pPr>
            <a:endParaRPr lang="en-IN" dirty="0"/>
          </a:p>
        </p:txBody>
      </p:sp>
    </p:spTree>
    <p:extLst>
      <p:ext uri="{BB962C8B-B14F-4D97-AF65-F5344CB8AC3E}">
        <p14:creationId xmlns:p14="http://schemas.microsoft.com/office/powerpoint/2010/main" val="2197279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D5346-777D-4D4D-9E10-5461B1D1FE95}"/>
              </a:ext>
            </a:extLst>
          </p:cNvPr>
          <p:cNvSpPr>
            <a:spLocks noGrp="1"/>
          </p:cNvSpPr>
          <p:nvPr>
            <p:ph type="title"/>
          </p:nvPr>
        </p:nvSpPr>
        <p:spPr/>
        <p:txBody>
          <a:bodyPr/>
          <a:lstStyle/>
          <a:p>
            <a:pPr algn="ctr"/>
            <a:r>
              <a:rPr lang="en-IN" sz="3600" dirty="0">
                <a:latin typeface="Times New Roman" panose="02020603050405020304" pitchFamily="18" charset="0"/>
                <a:cs typeface="Times New Roman" panose="02020603050405020304" pitchFamily="18" charset="0"/>
              </a:rPr>
              <a:t>Venus in Cluster 2 near future home</a:t>
            </a:r>
            <a:br>
              <a:rPr lang="en-IN" sz="3600"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CCDE54C3-6970-4D26-8D79-9F3697204D04}"/>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03158" y="1376414"/>
            <a:ext cx="8847676" cy="5284268"/>
          </a:xfrm>
          <a:prstGeom prst="rect">
            <a:avLst/>
          </a:prstGeom>
        </p:spPr>
      </p:pic>
    </p:spTree>
    <p:extLst>
      <p:ext uri="{BB962C8B-B14F-4D97-AF65-F5344CB8AC3E}">
        <p14:creationId xmlns:p14="http://schemas.microsoft.com/office/powerpoint/2010/main" val="4009782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5ADF-8356-45BE-93AF-D29D6F9F81E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59511A9-A224-46F9-8C90-476751767B75}"/>
              </a:ext>
            </a:extLst>
          </p:cNvPr>
          <p:cNvSpPr>
            <a:spLocks noGrp="1"/>
          </p:cNvSpPr>
          <p:nvPr>
            <p:ph idx="1"/>
          </p:nvPr>
        </p:nvSpPr>
        <p:spPr>
          <a:xfrm>
            <a:off x="646111" y="455455"/>
            <a:ext cx="9404723" cy="5949827"/>
          </a:xfrm>
        </p:spPr>
        <p:txBody>
          <a:bodyPr>
            <a:normAutofit fontScale="92500"/>
          </a:bodyPr>
          <a:lstStyle/>
          <a:p>
            <a:pPr marL="0" indent="0" algn="just">
              <a:buNone/>
            </a:pPr>
            <a:r>
              <a:rPr lang="en-IN" b="1" dirty="0"/>
              <a:t>5 DISCUSSION</a:t>
            </a:r>
            <a:endParaRPr lang="en-IN" dirty="0"/>
          </a:p>
          <a:p>
            <a:pPr marL="0" indent="0" algn="just">
              <a:buNone/>
            </a:pPr>
            <a:r>
              <a:rPr lang="en-IN" dirty="0"/>
              <a:t>In general, I am positively impressed with the overall organization, content and lab works presented during the Coursera IBM Certification Course I feel this Capstone project presented me a great opportunity to practice and apply the Data Science tools and methodologies learned. I have created a good project that I can present as an example to show my potential. I feel I have acquired a good starting point to become a professional Data Scientist and I will continue exploring to creating examples of practical cases.</a:t>
            </a:r>
          </a:p>
          <a:p>
            <a:pPr marL="0" indent="0" algn="just">
              <a:buNone/>
            </a:pPr>
            <a:r>
              <a:rPr lang="en-IN" dirty="0"/>
              <a:t> </a:t>
            </a:r>
          </a:p>
          <a:p>
            <a:pPr marL="0" indent="0" algn="just">
              <a:buNone/>
            </a:pPr>
            <a:r>
              <a:rPr lang="en-IN" b="1" dirty="0"/>
              <a:t>6. CONCLUSIONS</a:t>
            </a:r>
            <a:endParaRPr lang="en-IN" dirty="0"/>
          </a:p>
          <a:p>
            <a:pPr marL="0" indent="0" algn="just">
              <a:buNone/>
            </a:pPr>
            <a:r>
              <a:rPr lang="en-IN" dirty="0"/>
              <a:t>I feel rewarded with the efforts, time and money spent. I believe this course with all the topics covered is well worthy of appreciation. This project has shown me a practical application to resolve a real situation that has impacting personal and financial impact using Data Science tools. The mapping with Folium is a very powerful technique to consolidate information and make the analysis and decision thoroughly and with confidence. I would recommend for use in similar situations. One must keep abreast of new tools for DS that continue to appear for application in several business fields.</a:t>
            </a:r>
          </a:p>
        </p:txBody>
      </p:sp>
    </p:spTree>
    <p:extLst>
      <p:ext uri="{BB962C8B-B14F-4D97-AF65-F5344CB8AC3E}">
        <p14:creationId xmlns:p14="http://schemas.microsoft.com/office/powerpoint/2010/main" val="1853313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42B3-10B9-4BDA-A937-8ECB77337AE7}"/>
              </a:ext>
            </a:extLst>
          </p:cNvPr>
          <p:cNvSpPr>
            <a:spLocks noGrp="1"/>
          </p:cNvSpPr>
          <p:nvPr>
            <p:ph type="title"/>
          </p:nvPr>
        </p:nvSpPr>
        <p:spPr>
          <a:xfrm flipH="1" flipV="1">
            <a:off x="600392" y="385011"/>
            <a:ext cx="45719" cy="67707"/>
          </a:xfrm>
        </p:spPr>
        <p:txBody>
          <a:bodyPr/>
          <a:lstStyle/>
          <a:p>
            <a:endParaRPr lang="en-IN" dirty="0"/>
          </a:p>
        </p:txBody>
      </p:sp>
      <p:sp>
        <p:nvSpPr>
          <p:cNvPr id="7" name="Content Placeholder 6">
            <a:extLst>
              <a:ext uri="{FF2B5EF4-FFF2-40B4-BE49-F238E27FC236}">
                <a16:creationId xmlns:a16="http://schemas.microsoft.com/office/drawing/2014/main" id="{A0E51DB8-6132-439C-B06B-3A8EE953C8FC}"/>
              </a:ext>
            </a:extLst>
          </p:cNvPr>
          <p:cNvSpPr>
            <a:spLocks noGrp="1"/>
          </p:cNvSpPr>
          <p:nvPr>
            <p:ph idx="1"/>
          </p:nvPr>
        </p:nvSpPr>
        <p:spPr>
          <a:xfrm>
            <a:off x="750772" y="1020278"/>
            <a:ext cx="9299082" cy="6294922"/>
          </a:xfrm>
        </p:spPr>
        <p:txBody>
          <a:bodyPr>
            <a:normAutofit fontScale="70000" lnSpcReduction="20000"/>
          </a:bodyPr>
          <a:lstStyle/>
          <a:p>
            <a:pPr marL="0" indent="0" algn="just">
              <a:buNone/>
            </a:pPr>
            <a:r>
              <a:rPr lang="en-IN" b="1" dirty="0"/>
              <a:t>1. Introduction Section:</a:t>
            </a:r>
            <a:endParaRPr lang="en-IN" dirty="0"/>
          </a:p>
          <a:p>
            <a:pPr marL="0" indent="0" algn="just">
              <a:buNone/>
            </a:pPr>
            <a:r>
              <a:rPr lang="en-IN" b="1" dirty="0"/>
              <a:t>Discussion of the business problem and the audience who would be interested in this project.</a:t>
            </a:r>
            <a:endParaRPr lang="en-IN" dirty="0"/>
          </a:p>
          <a:p>
            <a:pPr marL="0" indent="0" algn="just">
              <a:buNone/>
            </a:pPr>
            <a:r>
              <a:rPr lang="en-IN" b="1" dirty="0"/>
              <a:t>1.1 Scenario and Background</a:t>
            </a:r>
            <a:endParaRPr lang="en-IN" dirty="0"/>
          </a:p>
          <a:p>
            <a:pPr marL="0" indent="0" algn="just">
              <a:buNone/>
            </a:pPr>
            <a:r>
              <a:rPr lang="en-IN" dirty="0"/>
              <a:t>I am a data scientist currently residing in Downtown Singapore. I currently live within walking distance to Downtown "</a:t>
            </a:r>
            <a:r>
              <a:rPr lang="en-IN" dirty="0" err="1"/>
              <a:t>Telok</a:t>
            </a:r>
            <a:r>
              <a:rPr lang="en-IN" dirty="0"/>
              <a:t> Ayer MRT metro station" therefore I have access to good public transportation to work. Likewise, I enjoy many </a:t>
            </a:r>
            <a:r>
              <a:rPr lang="en-IN" dirty="0" err="1"/>
              <a:t>ammenities</a:t>
            </a:r>
            <a:r>
              <a:rPr lang="en-IN" dirty="0"/>
              <a:t> in the </a:t>
            </a:r>
            <a:r>
              <a:rPr lang="en-IN" dirty="0" err="1"/>
              <a:t>neighborhood</a:t>
            </a:r>
            <a:r>
              <a:rPr lang="en-IN" dirty="0"/>
              <a:t> , such as international </a:t>
            </a:r>
            <a:r>
              <a:rPr lang="en-IN" dirty="0" err="1"/>
              <a:t>cousine</a:t>
            </a:r>
            <a:r>
              <a:rPr lang="en-IN" dirty="0"/>
              <a:t> restaurants, cafes, food shops and entertainment. I have been offered a great opportunity to work in Manhattan, NY. Although, I am very excited about it, I am a bit stress toward the process to secure a comparable place to live in Manhattan. Therefore, I decided to apply the learned skills during the Coursera course to explore ways to make sure my decision is factual and rewarding. Of course, there are alternatives to achieve the answer using available Google and Social media tools, but it rewarding doing it myself with learned tools.</a:t>
            </a:r>
          </a:p>
          <a:p>
            <a:pPr marL="0" indent="0" algn="just">
              <a:buNone/>
            </a:pPr>
            <a:r>
              <a:rPr lang="en-IN" b="1" dirty="0"/>
              <a:t>1.2 Problem to be resolved</a:t>
            </a:r>
            <a:endParaRPr lang="en-IN" dirty="0"/>
          </a:p>
          <a:p>
            <a:pPr marL="0" indent="0" algn="just">
              <a:buNone/>
            </a:pPr>
            <a:r>
              <a:rPr lang="en-IN" dirty="0"/>
              <a:t>The challenge to resolve is being able to find a rental apartment unit in Manhattan NY that offers similar characteristics and benefits to my current situation. Therefore, in order to set a basis for comparison, I want to find a </a:t>
            </a:r>
            <a:r>
              <a:rPr lang="en-IN" dirty="0" err="1"/>
              <a:t>renta</a:t>
            </a:r>
            <a:r>
              <a:rPr lang="en-IN" dirty="0"/>
              <a:t> unit subject to the following conditions:</a:t>
            </a:r>
          </a:p>
          <a:p>
            <a:pPr marL="0" indent="0" algn="just">
              <a:buNone/>
            </a:pPr>
            <a:r>
              <a:rPr lang="en-IN" dirty="0"/>
              <a:t>Apartment with min 2 bedrooms with monthly rent not to exceed US$7000/month</a:t>
            </a:r>
          </a:p>
          <a:p>
            <a:pPr marL="0" indent="0" algn="just">
              <a:buNone/>
            </a:pPr>
            <a:r>
              <a:rPr lang="en-IN" dirty="0"/>
              <a:t>Unit located within walking distance (&lt;=1.0 mile, 1.6 km) from a subway metro station in Manhattan</a:t>
            </a:r>
          </a:p>
          <a:p>
            <a:pPr marL="0" indent="0" algn="just">
              <a:buNone/>
            </a:pPr>
            <a:r>
              <a:rPr lang="en-IN" dirty="0"/>
              <a:t>Area with </a:t>
            </a:r>
            <a:r>
              <a:rPr lang="en-IN" dirty="0" err="1"/>
              <a:t>ammenities</a:t>
            </a:r>
            <a:r>
              <a:rPr lang="en-IN" dirty="0"/>
              <a:t> and venues similar to the ones described for current location ( See item 2.1)</a:t>
            </a:r>
          </a:p>
          <a:p>
            <a:pPr marL="0" indent="0" algn="just">
              <a:buNone/>
            </a:pPr>
            <a:r>
              <a:rPr lang="en-IN" b="1" dirty="0"/>
              <a:t>1.3 Interested Audience</a:t>
            </a:r>
            <a:endParaRPr lang="en-IN" dirty="0"/>
          </a:p>
          <a:p>
            <a:pPr marL="0" indent="0" algn="just">
              <a:buNone/>
            </a:pPr>
            <a:r>
              <a:rPr lang="en-IN" dirty="0"/>
              <a:t>I believe this is a relevant project for a person or entity considering moving to a major city in Europe, US or Asia, since the approach and methodologies used here are applicable in all cases. The use of </a:t>
            </a:r>
            <a:r>
              <a:rPr lang="en-IN" dirty="0" err="1"/>
              <a:t>FourSquare</a:t>
            </a:r>
            <a:r>
              <a:rPr lang="en-IN" dirty="0"/>
              <a:t> data and mapping techniques combined with data analysis will help resolve the key questions arisen. Lastly, this project is a good practical case toward the development of Data Science skills.</a:t>
            </a:r>
          </a:p>
          <a:p>
            <a:pPr marL="0" indent="0" algn="just">
              <a:buNone/>
            </a:pPr>
            <a:r>
              <a:rPr lang="en-IN" dirty="0"/>
              <a:t> </a:t>
            </a:r>
          </a:p>
          <a:p>
            <a:pPr marL="0" indent="0" algn="just">
              <a:buNone/>
            </a:pPr>
            <a:endParaRPr lang="en-IN" dirty="0"/>
          </a:p>
        </p:txBody>
      </p:sp>
    </p:spTree>
    <p:extLst>
      <p:ext uri="{BB962C8B-B14F-4D97-AF65-F5344CB8AC3E}">
        <p14:creationId xmlns:p14="http://schemas.microsoft.com/office/powerpoint/2010/main" val="2450212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C06FC-3696-48F3-BF18-71838434DDA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62BDB3F-1720-4265-8867-BFB786DC5207}"/>
              </a:ext>
            </a:extLst>
          </p:cNvPr>
          <p:cNvSpPr>
            <a:spLocks noGrp="1"/>
          </p:cNvSpPr>
          <p:nvPr>
            <p:ph idx="1"/>
          </p:nvPr>
        </p:nvSpPr>
        <p:spPr>
          <a:xfrm>
            <a:off x="490888" y="866274"/>
            <a:ext cx="10703293" cy="5746282"/>
          </a:xfrm>
        </p:spPr>
        <p:txBody>
          <a:bodyPr>
            <a:normAutofit fontScale="92500" lnSpcReduction="20000"/>
          </a:bodyPr>
          <a:lstStyle/>
          <a:p>
            <a:pPr marL="0" indent="0" algn="just">
              <a:buNone/>
            </a:pPr>
            <a:r>
              <a:rPr lang="en-IN" b="1" dirty="0"/>
              <a:t>2. Data Section:</a:t>
            </a:r>
            <a:endParaRPr lang="en-IN" dirty="0"/>
          </a:p>
          <a:p>
            <a:pPr marL="0" indent="0" algn="just">
              <a:buNone/>
            </a:pPr>
            <a:r>
              <a:rPr lang="en-IN" b="1" dirty="0"/>
              <a:t>Description of the data and its sources that will be used to solve the problem</a:t>
            </a:r>
            <a:endParaRPr lang="en-IN" dirty="0"/>
          </a:p>
          <a:p>
            <a:pPr marL="0" indent="0" algn="just">
              <a:buNone/>
            </a:pPr>
            <a:r>
              <a:rPr lang="en-IN" b="1" dirty="0"/>
              <a:t>2.1 Data of Current Situation</a:t>
            </a:r>
            <a:endParaRPr lang="en-IN" dirty="0"/>
          </a:p>
          <a:p>
            <a:pPr marL="0" indent="0" algn="just">
              <a:buNone/>
            </a:pPr>
            <a:r>
              <a:rPr lang="en-IN" dirty="0"/>
              <a:t>I Currently reside in the </a:t>
            </a:r>
            <a:r>
              <a:rPr lang="en-IN" dirty="0" err="1"/>
              <a:t>neighborhood</a:t>
            </a:r>
            <a:r>
              <a:rPr lang="en-IN" dirty="0"/>
              <a:t> of '</a:t>
            </a:r>
            <a:r>
              <a:rPr lang="en-IN" dirty="0" err="1"/>
              <a:t>Mccallum</a:t>
            </a:r>
            <a:r>
              <a:rPr lang="en-IN" dirty="0"/>
              <a:t> Street' in </a:t>
            </a:r>
            <a:r>
              <a:rPr lang="en-IN" dirty="0" err="1"/>
              <a:t>Downtonw</a:t>
            </a:r>
            <a:r>
              <a:rPr lang="en-IN" dirty="0"/>
              <a:t> Singapore. I use Foursquare to identify the venues around the area of residence which are then shown in the Singapore map shown in methodology and execution in section 3.0 . It serves as a reference for comparison with the desired future location in Manhattan NY</a:t>
            </a:r>
          </a:p>
          <a:p>
            <a:pPr marL="0" indent="0" algn="just">
              <a:buNone/>
            </a:pPr>
            <a:r>
              <a:rPr lang="en-IN" b="1" dirty="0"/>
              <a:t>2.2 Data Required to resolve the problem</a:t>
            </a:r>
            <a:endParaRPr lang="en-IN" dirty="0"/>
          </a:p>
          <a:p>
            <a:pPr marL="0" indent="0" algn="just">
              <a:buNone/>
            </a:pPr>
            <a:r>
              <a:rPr lang="en-IN" dirty="0"/>
              <a:t>In order to make a good choice of a similar apartment in Manhattan NY, the following data is required: List/Information on </a:t>
            </a:r>
            <a:r>
              <a:rPr lang="en-IN" dirty="0" err="1"/>
              <a:t>neighborhoods</a:t>
            </a:r>
            <a:r>
              <a:rPr lang="en-IN" dirty="0"/>
              <a:t> form Manhattan with their Geodata ( </a:t>
            </a:r>
            <a:r>
              <a:rPr lang="en-IN" dirty="0" err="1"/>
              <a:t>latitud</a:t>
            </a:r>
            <a:r>
              <a:rPr lang="en-IN" dirty="0"/>
              <a:t> and </a:t>
            </a:r>
            <a:r>
              <a:rPr lang="en-IN" dirty="0" err="1"/>
              <a:t>longitud</a:t>
            </a:r>
            <a:r>
              <a:rPr lang="en-IN" dirty="0"/>
              <a:t>. List/Information about the subway metro stations in Manhattan with geodata. Listed apartments for rent in Manhattan area with descriptions ( how many beds, price, location, address) Venues and </a:t>
            </a:r>
            <a:r>
              <a:rPr lang="en-IN" dirty="0" err="1"/>
              <a:t>ammenities</a:t>
            </a:r>
            <a:r>
              <a:rPr lang="en-IN" dirty="0"/>
              <a:t> in the Manhattan </a:t>
            </a:r>
            <a:r>
              <a:rPr lang="en-IN" dirty="0" err="1"/>
              <a:t>neighborhoods</a:t>
            </a:r>
            <a:r>
              <a:rPr lang="en-IN" dirty="0"/>
              <a:t> (e.g. top 10) 2.3 sources and manipulation The list of Manhattan </a:t>
            </a:r>
            <a:r>
              <a:rPr lang="en-IN" dirty="0" err="1"/>
              <a:t>neigbhorhood</a:t>
            </a:r>
            <a:r>
              <a:rPr lang="en-IN" dirty="0"/>
              <a:t> is worked out during </a:t>
            </a:r>
            <a:r>
              <a:rPr lang="en-IN" dirty="0" err="1"/>
              <a:t>LAb</a:t>
            </a:r>
            <a:r>
              <a:rPr lang="en-IN" dirty="0"/>
              <a:t> exercise during the course. A csv file was created which will be read in order to create a dataframe and its mapping. The csv file 'mh_neigh_data.csv' has the following below data structure. The file will be directly read to the Jupiter Notebook for convenience and space savings. The clustering of </a:t>
            </a:r>
            <a:r>
              <a:rPr lang="en-IN" dirty="0" err="1"/>
              <a:t>neighborhoods</a:t>
            </a:r>
            <a:r>
              <a:rPr lang="en-IN" dirty="0"/>
              <a:t> and mapping will be shown however. An </a:t>
            </a:r>
            <a:r>
              <a:rPr lang="en-IN" dirty="0" err="1"/>
              <a:t>algorythm</a:t>
            </a:r>
            <a:r>
              <a:rPr lang="en-IN" dirty="0"/>
              <a:t> was used to determine the geodata from </a:t>
            </a:r>
            <a:r>
              <a:rPr lang="en-IN" dirty="0" err="1"/>
              <a:t>Nominatim</a:t>
            </a:r>
            <a:r>
              <a:rPr lang="en-IN" dirty="0"/>
              <a:t> . The actual </a:t>
            </a:r>
            <a:r>
              <a:rPr lang="en-IN" dirty="0" err="1"/>
              <a:t>algorythm</a:t>
            </a:r>
            <a:r>
              <a:rPr lang="en-IN" dirty="0"/>
              <a:t> coding may be shown in 'markdown' mode </a:t>
            </a:r>
            <a:r>
              <a:rPr lang="en-IN" dirty="0" err="1"/>
              <a:t>becasues</a:t>
            </a:r>
            <a:r>
              <a:rPr lang="en-IN" dirty="0"/>
              <a:t> it takes time to run.</a:t>
            </a:r>
          </a:p>
          <a:p>
            <a:pPr marL="0" indent="0" algn="just">
              <a:buNone/>
            </a:pPr>
            <a:endParaRPr lang="en-IN" dirty="0"/>
          </a:p>
          <a:p>
            <a:pPr marL="0" indent="0" algn="just">
              <a:buNone/>
            </a:pPr>
            <a:endParaRPr lang="en-IN" dirty="0"/>
          </a:p>
        </p:txBody>
      </p:sp>
    </p:spTree>
    <p:extLst>
      <p:ext uri="{BB962C8B-B14F-4D97-AF65-F5344CB8AC3E}">
        <p14:creationId xmlns:p14="http://schemas.microsoft.com/office/powerpoint/2010/main" val="1353610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8A45F-CF1E-4A3D-864B-042E25F4040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037E913-0D16-4205-88DD-DC71BEFCBD9C}"/>
              </a:ext>
            </a:extLst>
          </p:cNvPr>
          <p:cNvSpPr>
            <a:spLocks noGrp="1"/>
          </p:cNvSpPr>
          <p:nvPr>
            <p:ph idx="1"/>
          </p:nvPr>
        </p:nvSpPr>
        <p:spPr>
          <a:xfrm>
            <a:off x="645129" y="943276"/>
            <a:ext cx="10472049" cy="5305124"/>
          </a:xfrm>
        </p:spPr>
        <p:txBody>
          <a:bodyPr>
            <a:normAutofit/>
          </a:bodyPr>
          <a:lstStyle/>
          <a:p>
            <a:pPr marL="0" indent="0" algn="just">
              <a:buNone/>
            </a:pPr>
            <a:r>
              <a:rPr lang="en-IN" b="1" dirty="0"/>
              <a:t>3. Methodology section:</a:t>
            </a:r>
            <a:endParaRPr lang="en-IN" dirty="0"/>
          </a:p>
          <a:p>
            <a:pPr marL="0" indent="0" algn="just">
              <a:buNone/>
            </a:pPr>
            <a:r>
              <a:rPr lang="en-IN" dirty="0"/>
              <a:t>This section represents the main component of the report where the data is gathered, prepared for analysis. The tools described are used here and the Notebook cells indicates the execution of steps.</a:t>
            </a:r>
          </a:p>
          <a:p>
            <a:pPr marL="0" indent="0" algn="just">
              <a:buNone/>
            </a:pPr>
            <a:r>
              <a:rPr lang="en-IN" b="1" dirty="0"/>
              <a:t> </a:t>
            </a:r>
            <a:endParaRPr lang="en-IN" dirty="0"/>
          </a:p>
          <a:p>
            <a:pPr marL="0" indent="0" algn="just">
              <a:buNone/>
            </a:pPr>
            <a:r>
              <a:rPr lang="en-IN" b="1" dirty="0"/>
              <a:t>The analysis and the strategy:</a:t>
            </a:r>
            <a:endParaRPr lang="en-IN" dirty="0"/>
          </a:p>
          <a:p>
            <a:pPr marL="0" indent="0" algn="just">
              <a:buNone/>
            </a:pPr>
            <a:r>
              <a:rPr lang="en-IN" dirty="0"/>
              <a:t>The strategy is based on mapping the above described data in section 2.0, in order to facilitate the choice of at least two candidate places for rent. The choice is made based on the demands imposed: location near a subway, rental price and similar venues to </a:t>
            </a:r>
            <a:r>
              <a:rPr lang="en-IN" dirty="0" err="1"/>
              <a:t>Singaapproach</a:t>
            </a:r>
            <a:r>
              <a:rPr lang="en-IN" dirty="0"/>
              <a:t> and maps with popups labels allow quick identification of location, price and feature, thus making the selection very </a:t>
            </a:r>
            <a:r>
              <a:rPr lang="en-IN" dirty="0" err="1"/>
              <a:t>easy.pore</a:t>
            </a:r>
            <a:r>
              <a:rPr lang="en-IN" dirty="0"/>
              <a:t>. This visual </a:t>
            </a:r>
          </a:p>
        </p:txBody>
      </p:sp>
    </p:spTree>
    <p:extLst>
      <p:ext uri="{BB962C8B-B14F-4D97-AF65-F5344CB8AC3E}">
        <p14:creationId xmlns:p14="http://schemas.microsoft.com/office/powerpoint/2010/main" val="3016390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85E5-2A90-465F-B52B-A9756175599A}"/>
              </a:ext>
            </a:extLst>
          </p:cNvPr>
          <p:cNvSpPr>
            <a:spLocks noGrp="1"/>
          </p:cNvSpPr>
          <p:nvPr>
            <p:ph type="title"/>
          </p:nvPr>
        </p:nvSpPr>
        <p:spPr>
          <a:xfrm>
            <a:off x="1002245" y="2750128"/>
            <a:ext cx="9404723" cy="1400530"/>
          </a:xfrm>
        </p:spPr>
        <p:txBody>
          <a:bodyPr/>
          <a:lstStyle/>
          <a:p>
            <a:pPr algn="ctr"/>
            <a:r>
              <a:rPr lang="en-IN" b="1" dirty="0"/>
              <a:t>4.Execution and Results</a:t>
            </a:r>
            <a:endParaRPr lang="en-IN" dirty="0"/>
          </a:p>
        </p:txBody>
      </p:sp>
      <p:sp>
        <p:nvSpPr>
          <p:cNvPr id="3" name="Content Placeholder 2">
            <a:extLst>
              <a:ext uri="{FF2B5EF4-FFF2-40B4-BE49-F238E27FC236}">
                <a16:creationId xmlns:a16="http://schemas.microsoft.com/office/drawing/2014/main" id="{C6196AC7-B1E1-4D69-86ED-88F7DB6B2DD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6785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8731D-BF2E-4947-B9EF-6AA2C7F453FC}"/>
              </a:ext>
            </a:extLst>
          </p:cNvPr>
          <p:cNvSpPr>
            <a:spLocks noGrp="1"/>
          </p:cNvSpPr>
          <p:nvPr>
            <p:ph type="title"/>
          </p:nvPr>
        </p:nvSpPr>
        <p:spPr/>
        <p:txBody>
          <a:bodyPr/>
          <a:lstStyle/>
          <a:p>
            <a:pPr algn="ctr"/>
            <a:r>
              <a:rPr lang="en-US" altLang="en-US" sz="2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Current Residence </a:t>
            </a:r>
            <a:r>
              <a:rPr lang="en-US" altLang="en-US" sz="28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Neighbourhood</a:t>
            </a:r>
            <a:r>
              <a:rPr lang="en-US" altLang="en-US" sz="2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in Singapore</a:t>
            </a:r>
            <a:br>
              <a:rPr lang="en-US" altLang="en-US" sz="1600" dirty="0">
                <a:solidFill>
                  <a:schemeClr val="tx1"/>
                </a:solidFill>
              </a:rPr>
            </a:br>
            <a:endParaRPr lang="en-IN" sz="2800" dirty="0"/>
          </a:p>
        </p:txBody>
      </p:sp>
      <p:sp>
        <p:nvSpPr>
          <p:cNvPr id="3" name="Content Placeholder 2">
            <a:extLst>
              <a:ext uri="{FF2B5EF4-FFF2-40B4-BE49-F238E27FC236}">
                <a16:creationId xmlns:a16="http://schemas.microsoft.com/office/drawing/2014/main" id="{583D1A0B-6320-47C8-BF48-29B68FF7A2EE}"/>
              </a:ext>
            </a:extLst>
          </p:cNvPr>
          <p:cNvSpPr>
            <a:spLocks noGrp="1"/>
          </p:cNvSpPr>
          <p:nvPr>
            <p:ph idx="1"/>
          </p:nvPr>
        </p:nvSpPr>
        <p:spPr>
          <a:xfrm>
            <a:off x="3663632" y="4103099"/>
            <a:ext cx="8946541" cy="4195481"/>
          </a:xfrm>
        </p:spPr>
        <p:txBody>
          <a:bodyPr/>
          <a:lstStyle/>
          <a:p>
            <a:endParaRPr lang="en-IN" dirty="0"/>
          </a:p>
        </p:txBody>
      </p:sp>
      <p:pic>
        <p:nvPicPr>
          <p:cNvPr id="2049" name="Picture 1">
            <a:extLst>
              <a:ext uri="{FF2B5EF4-FFF2-40B4-BE49-F238E27FC236}">
                <a16:creationId xmlns:a16="http://schemas.microsoft.com/office/drawing/2014/main" id="{D9450674-FCA5-4355-99D7-7380D63EA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036" y="1347545"/>
            <a:ext cx="9044747" cy="51984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1568B59-5223-4D26-B6D3-03EB2D9DE1C5}"/>
              </a:ext>
            </a:extLst>
          </p:cNvPr>
          <p:cNvSpPr>
            <a:spLocks noChangeArrowheads="1"/>
          </p:cNvSpPr>
          <p:nvPr/>
        </p:nvSpPr>
        <p:spPr bwMode="auto">
          <a:xfrm>
            <a:off x="2560320" y="580303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615521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7B0E8-EBF8-4FF6-8278-877D243CDC5B}"/>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Venues Around Neighbourhood in</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6C8843A9-CE1E-4221-B718-D20AAADD6B25}"/>
              </a:ext>
            </a:extLst>
          </p:cNvPr>
          <p:cNvPicPr>
            <a:picLocks noGrp="1"/>
          </p:cNvPicPr>
          <p:nvPr>
            <p:ph idx="1"/>
          </p:nvPr>
        </p:nvPicPr>
        <p:blipFill rotWithShape="1">
          <a:blip r:embed="rId2">
            <a:extLst>
              <a:ext uri="{28A0092B-C50C-407E-A947-70E740481C1C}">
                <a14:useLocalDpi xmlns:a14="http://schemas.microsoft.com/office/drawing/2010/main" val="0"/>
              </a:ext>
            </a:extLst>
          </a:blip>
          <a:srcRect r="3290"/>
          <a:stretch/>
        </p:blipFill>
        <p:spPr bwMode="auto">
          <a:xfrm>
            <a:off x="789272" y="1337911"/>
            <a:ext cx="9404723" cy="526501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05418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184B1-B167-4464-980C-043566FF9093}"/>
              </a:ext>
            </a:extLst>
          </p:cNvPr>
          <p:cNvSpPr>
            <a:spLocks noGrp="1"/>
          </p:cNvSpPr>
          <p:nvPr>
            <p:ph type="title"/>
          </p:nvPr>
        </p:nvSpPr>
        <p:spPr/>
        <p:txBody>
          <a:bodyPr/>
          <a:lstStyle/>
          <a:p>
            <a:pPr algn="ctr"/>
            <a:r>
              <a:rPr lang="en-IN" sz="2800" dirty="0">
                <a:latin typeface="Times New Roman" panose="02020603050405020304" pitchFamily="18" charset="0"/>
                <a:cs typeface="Times New Roman" panose="02020603050405020304" pitchFamily="18" charset="0"/>
              </a:rPr>
              <a:t>Manhattan Map – Neighbourhoods and clusters of venue</a:t>
            </a:r>
            <a:br>
              <a:rPr lang="en-IN" sz="2800" dirty="0">
                <a:latin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239EE533-32F1-483E-BE27-8B165BC2AB29}"/>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2409" y="1318661"/>
            <a:ext cx="9404722" cy="5322771"/>
          </a:xfrm>
          <a:prstGeom prst="rect">
            <a:avLst/>
          </a:prstGeom>
        </p:spPr>
      </p:pic>
    </p:spTree>
    <p:extLst>
      <p:ext uri="{BB962C8B-B14F-4D97-AF65-F5344CB8AC3E}">
        <p14:creationId xmlns:p14="http://schemas.microsoft.com/office/powerpoint/2010/main" val="35328521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16151EC05D22428E1D3D21C6A66DF4" ma:contentTypeVersion="4" ma:contentTypeDescription="Create a new document." ma:contentTypeScope="" ma:versionID="bb79c21bd2205fcf8c1e585bd91ed170">
  <xsd:schema xmlns:xsd="http://www.w3.org/2001/XMLSchema" xmlns:xs="http://www.w3.org/2001/XMLSchema" xmlns:p="http://schemas.microsoft.com/office/2006/metadata/properties" xmlns:ns3="a2c618f9-d102-4fdf-baa8-eba4b852faf7" targetNamespace="http://schemas.microsoft.com/office/2006/metadata/properties" ma:root="true" ma:fieldsID="9b6595a9056917c5cc4fa046c0f2ae1b" ns3:_="">
    <xsd:import namespace="a2c618f9-d102-4fdf-baa8-eba4b852faf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c618f9-d102-4fdf-baa8-eba4b852fa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01F56C2-D8C7-4866-B25A-9C0B9B4486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c618f9-d102-4fdf-baa8-eba4b852fa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33C3ACC-3E69-4557-AE0C-AEB531EC78A1}">
  <ds:schemaRefs>
    <ds:schemaRef ds:uri="http://schemas.microsoft.com/sharepoint/v3/contenttype/forms"/>
  </ds:schemaRefs>
</ds:datastoreItem>
</file>

<file path=customXml/itemProps3.xml><?xml version="1.0" encoding="utf-8"?>
<ds:datastoreItem xmlns:ds="http://schemas.openxmlformats.org/officeDocument/2006/customXml" ds:itemID="{A090C7D7-A832-4368-AF13-441AF2932DC5}">
  <ds:schemaRefs>
    <ds:schemaRef ds:uri="http://schemas.microsoft.com/office/2006/documentManagement/types"/>
    <ds:schemaRef ds:uri="http://purl.org/dc/terms/"/>
    <ds:schemaRef ds:uri="http://schemas.microsoft.com/office/2006/metadata/properties"/>
    <ds:schemaRef ds:uri="http://purl.org/dc/elements/1.1/"/>
    <ds:schemaRef ds:uri="http://purl.org/dc/dcmitype/"/>
    <ds:schemaRef ds:uri="http://www.w3.org/XML/1998/namespace"/>
    <ds:schemaRef ds:uri="http://schemas.openxmlformats.org/package/2006/metadata/core-properties"/>
    <ds:schemaRef ds:uri="http://schemas.microsoft.com/office/infopath/2007/PartnerControls"/>
    <ds:schemaRef ds:uri="a2c618f9-d102-4fdf-baa8-eba4b852faf7"/>
  </ds:schemaRefs>
</ds:datastoreItem>
</file>

<file path=docProps/app.xml><?xml version="1.0" encoding="utf-8"?>
<Properties xmlns="http://schemas.openxmlformats.org/officeDocument/2006/extended-properties" xmlns:vt="http://schemas.openxmlformats.org/officeDocument/2006/docPropsVTypes">
  <Template>Ion</Template>
  <TotalTime>152</TotalTime>
  <Words>1479</Words>
  <Application>Microsoft Office PowerPoint</Application>
  <PresentationFormat>Widescreen</PresentationFormat>
  <Paragraphs>73</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Century Gothic</vt:lpstr>
      <vt:lpstr>Times New Roman</vt:lpstr>
      <vt:lpstr>Wingdings 3</vt:lpstr>
      <vt:lpstr>Ion</vt:lpstr>
      <vt:lpstr>Coursera Capstone Project </vt:lpstr>
      <vt:lpstr>Report Content </vt:lpstr>
      <vt:lpstr>PowerPoint Presentation</vt:lpstr>
      <vt:lpstr>PowerPoint Presentation</vt:lpstr>
      <vt:lpstr>PowerPoint Presentation</vt:lpstr>
      <vt:lpstr>4.Execution and Results</vt:lpstr>
      <vt:lpstr>Current Residence Neighbourhood in Singapore </vt:lpstr>
      <vt:lpstr>Venues Around Neighbourhood in </vt:lpstr>
      <vt:lpstr>Manhattan Map – Neighbourhoods and clusters of venue </vt:lpstr>
      <vt:lpstr>GeoData Manhattan apts for Rent </vt:lpstr>
      <vt:lpstr>Rental Price Statistics MH Apartments </vt:lpstr>
      <vt:lpstr>Apartments For Rent in MH </vt:lpstr>
      <vt:lpstr>MH apts for rent with venue clusters </vt:lpstr>
      <vt:lpstr>Venues of Cluster 3 </vt:lpstr>
      <vt:lpstr>Manhattan subway stations geodata </vt:lpstr>
      <vt:lpstr>Apts for rent (blue) and subway stations(red) </vt:lpstr>
      <vt:lpstr>Selected Apartment! The one consolidated map shows all information for decision. Apartments address, price, neighourhood, cluster of venues and subway station nearby Blue dots=apts , Red dots=Subway station, Bubbles=Cluster of Venues </vt:lpstr>
      <vt:lpstr>Apartment Selection </vt:lpstr>
      <vt:lpstr>I will walk to work Walk from home to work is less then 1km! </vt:lpstr>
      <vt:lpstr>Venus in Cluster 2 near future home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Capstone Project</dc:title>
  <dc:creator>VJ lappy</dc:creator>
  <cp:lastModifiedBy>17a31a0283</cp:lastModifiedBy>
  <cp:revision>5</cp:revision>
  <dcterms:created xsi:type="dcterms:W3CDTF">2020-07-07T05:31:51Z</dcterms:created>
  <dcterms:modified xsi:type="dcterms:W3CDTF">2020-07-07T08:04:28Z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0x0101008A16151EC05D22428E1D3D21C6A66DF4</vt:lpwstr>
  </property>
</Properties>
</file>